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9" r:id="rId4"/>
    <p:sldId id="260" r:id="rId5"/>
    <p:sldId id="277" r:id="rId6"/>
    <p:sldId id="27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2143139"/>
          </a:xfrm>
        </p:spPr>
        <p:txBody>
          <a:bodyPr>
            <a:normAutofit/>
          </a:bodyPr>
          <a:lstStyle/>
          <a:p>
            <a:r>
              <a:rPr lang="ru-RU" b="1" u="sng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Занятие  для  учащихся    начальной  школы</a:t>
            </a:r>
            <a:br>
              <a:rPr lang="ru-RU" b="1" u="sng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214554"/>
            <a:ext cx="8643998" cy="4071966"/>
          </a:xfrm>
        </p:spPr>
        <p:txBody>
          <a:bodyPr>
            <a:normAutofit/>
          </a:bodyPr>
          <a:lstStyle/>
          <a:p>
            <a:pPr algn="l"/>
            <a:r>
              <a:rPr lang="ru-RU" b="1" u="sng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Тема:  Дружба </a:t>
            </a:r>
          </a:p>
          <a:p>
            <a:pPr algn="l"/>
            <a:endParaRPr lang="ru-RU" b="1" u="sng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393305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Составитель  </a:t>
            </a:r>
            <a:r>
              <a:rPr lang="ru-RU" dirty="0" smtClean="0"/>
              <a:t>презентации:</a:t>
            </a:r>
          </a:p>
          <a:p>
            <a:r>
              <a:rPr lang="ru-RU" dirty="0" smtClean="0"/>
              <a:t> </a:t>
            </a:r>
            <a:r>
              <a:rPr lang="ru-RU" dirty="0"/>
              <a:t>педагог-психолог Муниципального  бюджетного   общеобразовательного учреждения «</a:t>
            </a:r>
            <a:r>
              <a:rPr lang="ru-RU" dirty="0" smtClean="0"/>
              <a:t>Средняя  общеобразовательная школа </a:t>
            </a:r>
            <a:r>
              <a:rPr lang="ru-RU" dirty="0"/>
              <a:t>№60</a:t>
            </a:r>
            <a:r>
              <a:rPr lang="ru-RU" dirty="0" smtClean="0"/>
              <a:t>»,</a:t>
            </a:r>
            <a:endParaRPr lang="ru-RU" dirty="0"/>
          </a:p>
          <a:p>
            <a:r>
              <a:rPr lang="ru-RU" dirty="0" smtClean="0"/>
              <a:t>города  </a:t>
            </a:r>
            <a:r>
              <a:rPr lang="ru-RU" dirty="0"/>
              <a:t>Набережные  Челны Республики  Татарстан.   </a:t>
            </a:r>
          </a:p>
        </p:txBody>
      </p:sp>
      <p:pic>
        <p:nvPicPr>
          <p:cNvPr id="5" name="Picture 2" descr="C:\Users\Рузия\Pictures\8633484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5467" y="3644731"/>
            <a:ext cx="2664296" cy="260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2" name="Oval 12"/>
          <p:cNvSpPr>
            <a:spLocks noChangeArrowheads="1"/>
          </p:cNvSpPr>
          <p:nvPr/>
        </p:nvSpPr>
        <p:spPr bwMode="auto">
          <a:xfrm>
            <a:off x="755650" y="1484313"/>
            <a:ext cx="431800" cy="7207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3</a:t>
            </a:r>
            <a:endParaRPr lang="ru-RU" sz="4000"/>
          </a:p>
        </p:txBody>
      </p:sp>
      <p:sp>
        <p:nvSpPr>
          <p:cNvPr id="10253" name="AutoShape 13"/>
          <p:cNvSpPr>
            <a:spLocks noChangeArrowheads="1"/>
          </p:cNvSpPr>
          <p:nvPr/>
        </p:nvSpPr>
        <p:spPr bwMode="auto">
          <a:xfrm>
            <a:off x="1476375" y="4076700"/>
            <a:ext cx="5975350" cy="1916113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dirty="0"/>
              <a:t>3.В лесу у пня с утра беготня,</a:t>
            </a:r>
          </a:p>
          <a:p>
            <a:pPr algn="ctr"/>
            <a:r>
              <a:rPr lang="ru-RU" sz="2800" dirty="0"/>
              <a:t>Народ рабочий с утра </a:t>
            </a:r>
            <a:r>
              <a:rPr lang="ru-RU" sz="2800" dirty="0" smtClean="0"/>
              <a:t>хлопочет.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3"/>
                  </p:tgtEl>
                </p:cond>
              </p:nextCondLst>
            </p:seq>
          </p:childTnLst>
        </p:cTn>
      </p:par>
    </p:tnLst>
    <p:bldLst>
      <p:bldP spid="10253" grpId="0" animBg="1"/>
      <p:bldP spid="1025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2" name="Oval 18"/>
          <p:cNvSpPr>
            <a:spLocks noChangeArrowheads="1"/>
          </p:cNvSpPr>
          <p:nvPr/>
        </p:nvSpPr>
        <p:spPr bwMode="auto">
          <a:xfrm>
            <a:off x="395288" y="1412875"/>
            <a:ext cx="431800" cy="7207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4</a:t>
            </a:r>
            <a:endParaRPr lang="ru-RU" sz="4000"/>
          </a:p>
        </p:txBody>
      </p:sp>
      <p:sp>
        <p:nvSpPr>
          <p:cNvPr id="11283" name="AutoShape 19"/>
          <p:cNvSpPr>
            <a:spLocks noChangeArrowheads="1"/>
          </p:cNvSpPr>
          <p:nvPr/>
        </p:nvSpPr>
        <p:spPr bwMode="auto">
          <a:xfrm>
            <a:off x="755650" y="4221163"/>
            <a:ext cx="7920038" cy="1728787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/>
              <a:t>4.С неба звездой, в ладошку – водой.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8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2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83"/>
                  </p:tgtEl>
                </p:cond>
              </p:nextCondLst>
            </p:seq>
          </p:childTnLst>
        </p:cTn>
      </p:par>
    </p:tnLst>
    <p:bldLst>
      <p:bldP spid="11283" grpId="0" animBg="1"/>
      <p:bldP spid="1128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7" name="Oval 9"/>
          <p:cNvSpPr>
            <a:spLocks noChangeArrowheads="1"/>
          </p:cNvSpPr>
          <p:nvPr/>
        </p:nvSpPr>
        <p:spPr bwMode="auto">
          <a:xfrm>
            <a:off x="971550" y="1196975"/>
            <a:ext cx="431800" cy="7175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5</a:t>
            </a:r>
            <a:endParaRPr lang="ru-RU" sz="4000"/>
          </a:p>
        </p:txBody>
      </p:sp>
      <p:sp>
        <p:nvSpPr>
          <p:cNvPr id="12298" name="AutoShape 10"/>
          <p:cNvSpPr>
            <a:spLocks noChangeArrowheads="1"/>
          </p:cNvSpPr>
          <p:nvPr/>
        </p:nvSpPr>
        <p:spPr bwMode="auto">
          <a:xfrm>
            <a:off x="827088" y="3933825"/>
            <a:ext cx="7127875" cy="1655763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/>
              <a:t>5.Стоит Антошка на одной ножке.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2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8"/>
                  </p:tgtEl>
                </p:cond>
              </p:nextCondLst>
            </p:seq>
          </p:childTnLst>
        </p:cTn>
      </p:par>
    </p:tnLst>
    <p:bldLst>
      <p:bldP spid="12298" grpId="0" animBg="1"/>
      <p:bldP spid="1229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8" name="Oval 16"/>
          <p:cNvSpPr>
            <a:spLocks noChangeArrowheads="1"/>
          </p:cNvSpPr>
          <p:nvPr/>
        </p:nvSpPr>
        <p:spPr bwMode="auto">
          <a:xfrm>
            <a:off x="323850" y="1341438"/>
            <a:ext cx="431800" cy="7175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6</a:t>
            </a:r>
          </a:p>
        </p:txBody>
      </p:sp>
      <p:sp>
        <p:nvSpPr>
          <p:cNvPr id="14339" name="Rectangle 17"/>
          <p:cNvSpPr>
            <a:spLocks noChangeArrowheads="1"/>
          </p:cNvSpPr>
          <p:nvPr/>
        </p:nvSpPr>
        <p:spPr bwMode="auto">
          <a:xfrm>
            <a:off x="250825" y="1341438"/>
            <a:ext cx="4746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4000"/>
          </a:p>
        </p:txBody>
      </p:sp>
      <p:sp>
        <p:nvSpPr>
          <p:cNvPr id="14340" name="Rectangle 18"/>
          <p:cNvSpPr>
            <a:spLocks noChangeArrowheads="1"/>
          </p:cNvSpPr>
          <p:nvPr/>
        </p:nvSpPr>
        <p:spPr bwMode="auto">
          <a:xfrm>
            <a:off x="828675" y="1592263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4000"/>
          </a:p>
        </p:txBody>
      </p:sp>
      <p:sp>
        <p:nvSpPr>
          <p:cNvPr id="13331" name="AutoShape 19"/>
          <p:cNvSpPr>
            <a:spLocks noChangeArrowheads="1"/>
          </p:cNvSpPr>
          <p:nvPr/>
        </p:nvSpPr>
        <p:spPr bwMode="auto">
          <a:xfrm>
            <a:off x="539750" y="2262188"/>
            <a:ext cx="8424863" cy="1728787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dirty="0"/>
              <a:t>6. Из горячего колодца через нос водица </a:t>
            </a:r>
            <a:r>
              <a:rPr lang="ru-RU" sz="2800" dirty="0" smtClean="0"/>
              <a:t>льется.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2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3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31"/>
                  </p:tgtEl>
                </p:cond>
              </p:nextCondLst>
            </p:seq>
          </p:childTnLst>
        </p:cTn>
      </p:par>
    </p:tnLst>
    <p:bldLst>
      <p:bldP spid="13331" grpId="0" animBg="1"/>
      <p:bldP spid="13331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785794"/>
            <a:ext cx="857256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Итоги  работы.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 -  психолог: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 Ребята,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сейчас  еще  раз  проверьте  ваш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протокол, выходите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 доске  с  протоколом  и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расскажите,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 вы решили  кроссворд.  Какие  трудности  у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вас  возникали в процессе  работы,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 вы  их  решали. 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После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того как все  желающие  группы выступят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нужно   показать  ребятам    заполненный кроссворд  и  попросить  слепить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пластилина  символ  дружбы,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который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придумает  группа.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Занятие  завершается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словами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«Победила  дружба» 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3"/>
          <p:cNvSpPr>
            <a:spLocks noChangeArrowheads="1"/>
          </p:cNvSpPr>
          <p:nvPr/>
        </p:nvSpPr>
        <p:spPr bwMode="auto">
          <a:xfrm>
            <a:off x="2195513" y="76517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е</a:t>
            </a:r>
          </a:p>
        </p:txBody>
      </p:sp>
      <p:sp>
        <p:nvSpPr>
          <p:cNvPr id="17411" name="Rectangle 25"/>
          <p:cNvSpPr>
            <a:spLocks noChangeArrowheads="1"/>
          </p:cNvSpPr>
          <p:nvPr/>
        </p:nvSpPr>
        <p:spPr bwMode="auto">
          <a:xfrm>
            <a:off x="4067175" y="76517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в</a:t>
            </a:r>
          </a:p>
        </p:txBody>
      </p:sp>
      <p:sp>
        <p:nvSpPr>
          <p:cNvPr id="17412" name="Rectangle 26"/>
          <p:cNvSpPr>
            <a:spLocks noChangeArrowheads="1"/>
          </p:cNvSpPr>
          <p:nvPr/>
        </p:nvSpPr>
        <p:spPr bwMode="auto">
          <a:xfrm>
            <a:off x="5003800" y="76517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е</a:t>
            </a:r>
          </a:p>
        </p:txBody>
      </p:sp>
      <p:sp>
        <p:nvSpPr>
          <p:cNvPr id="17413" name="Rectangle 27"/>
          <p:cNvSpPr>
            <a:spLocks noChangeArrowheads="1"/>
          </p:cNvSpPr>
          <p:nvPr/>
        </p:nvSpPr>
        <p:spPr bwMode="auto">
          <a:xfrm>
            <a:off x="1258888" y="76517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м</a:t>
            </a:r>
          </a:p>
        </p:txBody>
      </p:sp>
      <p:sp>
        <p:nvSpPr>
          <p:cNvPr id="17414" name="Rectangle 28"/>
          <p:cNvSpPr>
            <a:spLocks noChangeArrowheads="1"/>
          </p:cNvSpPr>
          <p:nvPr/>
        </p:nvSpPr>
        <p:spPr bwMode="auto">
          <a:xfrm>
            <a:off x="5940425" y="76517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д</a:t>
            </a:r>
          </a:p>
        </p:txBody>
      </p:sp>
      <p:sp>
        <p:nvSpPr>
          <p:cNvPr id="17415" name="Rectangle 29"/>
          <p:cNvSpPr>
            <a:spLocks noChangeArrowheads="1"/>
          </p:cNvSpPr>
          <p:nvPr/>
        </p:nvSpPr>
        <p:spPr bwMode="auto">
          <a:xfrm>
            <a:off x="6877050" y="76517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ь</a:t>
            </a:r>
          </a:p>
        </p:txBody>
      </p:sp>
      <p:sp>
        <p:nvSpPr>
          <p:cNvPr id="17416" name="Rectangle 37"/>
          <p:cNvSpPr>
            <a:spLocks noChangeArrowheads="1"/>
          </p:cNvSpPr>
          <p:nvPr/>
        </p:nvSpPr>
        <p:spPr bwMode="auto">
          <a:xfrm>
            <a:off x="323850" y="170021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д</a:t>
            </a:r>
          </a:p>
        </p:txBody>
      </p:sp>
      <p:sp>
        <p:nvSpPr>
          <p:cNvPr id="17417" name="Rectangle 38"/>
          <p:cNvSpPr>
            <a:spLocks noChangeArrowheads="1"/>
          </p:cNvSpPr>
          <p:nvPr/>
        </p:nvSpPr>
        <p:spPr bwMode="auto">
          <a:xfrm>
            <a:off x="1258888" y="170021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в</a:t>
            </a:r>
          </a:p>
        </p:txBody>
      </p:sp>
      <p:sp>
        <p:nvSpPr>
          <p:cNvPr id="17418" name="Rectangle 39"/>
          <p:cNvSpPr>
            <a:spLocks noChangeArrowheads="1"/>
          </p:cNvSpPr>
          <p:nvPr/>
        </p:nvSpPr>
        <p:spPr bwMode="auto">
          <a:xfrm>
            <a:off x="2195513" y="170021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е</a:t>
            </a:r>
          </a:p>
        </p:txBody>
      </p:sp>
      <p:sp>
        <p:nvSpPr>
          <p:cNvPr id="17419" name="Rectangle 40"/>
          <p:cNvSpPr>
            <a:spLocks noChangeArrowheads="1"/>
          </p:cNvSpPr>
          <p:nvPr/>
        </p:nvSpPr>
        <p:spPr bwMode="auto">
          <a:xfrm>
            <a:off x="2195513" y="2636838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м</a:t>
            </a:r>
          </a:p>
        </p:txBody>
      </p:sp>
      <p:sp>
        <p:nvSpPr>
          <p:cNvPr id="17420" name="Rectangle 42"/>
          <p:cNvSpPr>
            <a:spLocks noChangeArrowheads="1"/>
          </p:cNvSpPr>
          <p:nvPr/>
        </p:nvSpPr>
        <p:spPr bwMode="auto">
          <a:xfrm>
            <a:off x="4067175" y="170021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ь</a:t>
            </a:r>
          </a:p>
        </p:txBody>
      </p:sp>
      <p:sp>
        <p:nvSpPr>
          <p:cNvPr id="17421" name="Rectangle 44"/>
          <p:cNvSpPr>
            <a:spLocks noChangeArrowheads="1"/>
          </p:cNvSpPr>
          <p:nvPr/>
        </p:nvSpPr>
        <p:spPr bwMode="auto">
          <a:xfrm>
            <a:off x="4067175" y="2636838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р</a:t>
            </a:r>
          </a:p>
        </p:txBody>
      </p:sp>
      <p:sp>
        <p:nvSpPr>
          <p:cNvPr id="17422" name="Rectangle 45"/>
          <p:cNvSpPr>
            <a:spLocks noChangeArrowheads="1"/>
          </p:cNvSpPr>
          <p:nvPr/>
        </p:nvSpPr>
        <p:spPr bwMode="auto">
          <a:xfrm>
            <a:off x="5003800" y="2636838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а</a:t>
            </a:r>
          </a:p>
        </p:txBody>
      </p:sp>
      <p:sp>
        <p:nvSpPr>
          <p:cNvPr id="17423" name="Rectangle 46"/>
          <p:cNvSpPr>
            <a:spLocks noChangeArrowheads="1"/>
          </p:cNvSpPr>
          <p:nvPr/>
        </p:nvSpPr>
        <p:spPr bwMode="auto">
          <a:xfrm>
            <a:off x="5940425" y="2636838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в</a:t>
            </a:r>
          </a:p>
        </p:txBody>
      </p:sp>
      <p:sp>
        <p:nvSpPr>
          <p:cNvPr id="17424" name="Rectangle 47"/>
          <p:cNvSpPr>
            <a:spLocks noChangeArrowheads="1"/>
          </p:cNvSpPr>
          <p:nvPr/>
        </p:nvSpPr>
        <p:spPr bwMode="auto">
          <a:xfrm>
            <a:off x="6877050" y="2636838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ь</a:t>
            </a:r>
          </a:p>
        </p:txBody>
      </p:sp>
      <p:sp>
        <p:nvSpPr>
          <p:cNvPr id="17425" name="Rectangle 48"/>
          <p:cNvSpPr>
            <a:spLocks noChangeArrowheads="1"/>
          </p:cNvSpPr>
          <p:nvPr/>
        </p:nvSpPr>
        <p:spPr bwMode="auto">
          <a:xfrm>
            <a:off x="7812088" y="2636838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и</a:t>
            </a:r>
          </a:p>
        </p:txBody>
      </p:sp>
      <p:sp>
        <p:nvSpPr>
          <p:cNvPr id="17426" name="Rectangle 49"/>
          <p:cNvSpPr>
            <a:spLocks noChangeArrowheads="1"/>
          </p:cNvSpPr>
          <p:nvPr/>
        </p:nvSpPr>
        <p:spPr bwMode="auto">
          <a:xfrm>
            <a:off x="2195513" y="35734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е</a:t>
            </a:r>
          </a:p>
        </p:txBody>
      </p:sp>
      <p:sp>
        <p:nvSpPr>
          <p:cNvPr id="17427" name="Rectangle 50"/>
          <p:cNvSpPr>
            <a:spLocks noChangeArrowheads="1"/>
          </p:cNvSpPr>
          <p:nvPr/>
        </p:nvSpPr>
        <p:spPr bwMode="auto">
          <a:xfrm>
            <a:off x="1258888" y="35734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н</a:t>
            </a:r>
          </a:p>
        </p:txBody>
      </p:sp>
      <p:sp>
        <p:nvSpPr>
          <p:cNvPr id="17428" name="Rectangle 51"/>
          <p:cNvSpPr>
            <a:spLocks noChangeArrowheads="1"/>
          </p:cNvSpPr>
          <p:nvPr/>
        </p:nvSpPr>
        <p:spPr bwMode="auto">
          <a:xfrm>
            <a:off x="323850" y="35734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с</a:t>
            </a:r>
          </a:p>
        </p:txBody>
      </p:sp>
      <p:sp>
        <p:nvSpPr>
          <p:cNvPr id="17429" name="Rectangle 57"/>
          <p:cNvSpPr>
            <a:spLocks noChangeArrowheads="1"/>
          </p:cNvSpPr>
          <p:nvPr/>
        </p:nvSpPr>
        <p:spPr bwMode="auto">
          <a:xfrm>
            <a:off x="4067175" y="35734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и</a:t>
            </a:r>
          </a:p>
        </p:txBody>
      </p:sp>
      <p:sp>
        <p:nvSpPr>
          <p:cNvPr id="17430" name="Rectangle 58"/>
          <p:cNvSpPr>
            <a:spLocks noChangeArrowheads="1"/>
          </p:cNvSpPr>
          <p:nvPr/>
        </p:nvSpPr>
        <p:spPr bwMode="auto">
          <a:xfrm>
            <a:off x="5003800" y="35734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н</a:t>
            </a:r>
          </a:p>
        </p:txBody>
      </p:sp>
      <p:sp>
        <p:nvSpPr>
          <p:cNvPr id="17431" name="Rectangle 59"/>
          <p:cNvSpPr>
            <a:spLocks noChangeArrowheads="1"/>
          </p:cNvSpPr>
          <p:nvPr/>
        </p:nvSpPr>
        <p:spPr bwMode="auto">
          <a:xfrm>
            <a:off x="5940425" y="35734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к</a:t>
            </a:r>
          </a:p>
        </p:txBody>
      </p:sp>
      <p:sp>
        <p:nvSpPr>
          <p:cNvPr id="17432" name="Rectangle 60"/>
          <p:cNvSpPr>
            <a:spLocks noChangeArrowheads="1"/>
          </p:cNvSpPr>
          <p:nvPr/>
        </p:nvSpPr>
        <p:spPr bwMode="auto">
          <a:xfrm>
            <a:off x="6877050" y="35734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а</a:t>
            </a:r>
          </a:p>
        </p:txBody>
      </p:sp>
      <p:sp>
        <p:nvSpPr>
          <p:cNvPr id="17433" name="Rectangle 61"/>
          <p:cNvSpPr>
            <a:spLocks noChangeArrowheads="1"/>
          </p:cNvSpPr>
          <p:nvPr/>
        </p:nvSpPr>
        <p:spPr bwMode="auto">
          <a:xfrm>
            <a:off x="323850" y="4508500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г</a:t>
            </a:r>
          </a:p>
        </p:txBody>
      </p:sp>
      <p:sp>
        <p:nvSpPr>
          <p:cNvPr id="17434" name="Rectangle 62"/>
          <p:cNvSpPr>
            <a:spLocks noChangeArrowheads="1"/>
          </p:cNvSpPr>
          <p:nvPr/>
        </p:nvSpPr>
        <p:spPr bwMode="auto">
          <a:xfrm>
            <a:off x="1258888" y="4508500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р</a:t>
            </a:r>
          </a:p>
        </p:txBody>
      </p:sp>
      <p:sp>
        <p:nvSpPr>
          <p:cNvPr id="17435" name="Rectangle 63"/>
          <p:cNvSpPr>
            <a:spLocks noChangeArrowheads="1"/>
          </p:cNvSpPr>
          <p:nvPr/>
        </p:nvSpPr>
        <p:spPr bwMode="auto">
          <a:xfrm>
            <a:off x="2195513" y="4508500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и</a:t>
            </a:r>
          </a:p>
        </p:txBody>
      </p:sp>
      <p:sp>
        <p:nvSpPr>
          <p:cNvPr id="17436" name="Rectangle 65"/>
          <p:cNvSpPr>
            <a:spLocks noChangeArrowheads="1"/>
          </p:cNvSpPr>
          <p:nvPr/>
        </p:nvSpPr>
        <p:spPr bwMode="auto">
          <a:xfrm>
            <a:off x="2195513" y="544512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ч</a:t>
            </a:r>
          </a:p>
        </p:txBody>
      </p:sp>
      <p:grpSp>
        <p:nvGrpSpPr>
          <p:cNvPr id="2" name="Group 74"/>
          <p:cNvGrpSpPr>
            <a:grpSpLocks/>
          </p:cNvGrpSpPr>
          <p:nvPr/>
        </p:nvGrpSpPr>
        <p:grpSpPr bwMode="auto">
          <a:xfrm>
            <a:off x="3132138" y="765175"/>
            <a:ext cx="914400" cy="5594350"/>
            <a:chOff x="1973" y="482"/>
            <a:chExt cx="576" cy="3524"/>
          </a:xfrm>
        </p:grpSpPr>
        <p:sp>
          <p:nvSpPr>
            <p:cNvPr id="17442" name="Rectangle 52"/>
            <p:cNvSpPr>
              <a:spLocks noChangeArrowheads="1"/>
            </p:cNvSpPr>
            <p:nvPr/>
          </p:nvSpPr>
          <p:spPr bwMode="auto">
            <a:xfrm>
              <a:off x="1973" y="2251"/>
              <a:ext cx="576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4000"/>
                <a:t>ж</a:t>
              </a:r>
            </a:p>
          </p:txBody>
        </p:sp>
        <p:grpSp>
          <p:nvGrpSpPr>
            <p:cNvPr id="3" name="Group 72"/>
            <p:cNvGrpSpPr>
              <a:grpSpLocks/>
            </p:cNvGrpSpPr>
            <p:nvPr/>
          </p:nvGrpSpPr>
          <p:grpSpPr bwMode="auto">
            <a:xfrm>
              <a:off x="1973" y="482"/>
              <a:ext cx="576" cy="3524"/>
              <a:chOff x="1973" y="482"/>
              <a:chExt cx="576" cy="3524"/>
            </a:xfrm>
          </p:grpSpPr>
          <p:sp>
            <p:nvSpPr>
              <p:cNvPr id="17444" name="Rectangle 24"/>
              <p:cNvSpPr>
                <a:spLocks noChangeArrowheads="1"/>
              </p:cNvSpPr>
              <p:nvPr/>
            </p:nvSpPr>
            <p:spPr bwMode="auto">
              <a:xfrm>
                <a:off x="1973" y="482"/>
                <a:ext cx="576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sz="4000"/>
                  <a:t>д</a:t>
                </a:r>
              </a:p>
            </p:txBody>
          </p:sp>
          <p:sp>
            <p:nvSpPr>
              <p:cNvPr id="17445" name="Rectangle 41"/>
              <p:cNvSpPr>
                <a:spLocks noChangeArrowheads="1"/>
              </p:cNvSpPr>
              <p:nvPr/>
            </p:nvSpPr>
            <p:spPr bwMode="auto">
              <a:xfrm>
                <a:off x="1973" y="1071"/>
                <a:ext cx="576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sz="4000"/>
                  <a:t>р</a:t>
                </a:r>
              </a:p>
            </p:txBody>
          </p:sp>
          <p:sp>
            <p:nvSpPr>
              <p:cNvPr id="17446" name="Rectangle 43"/>
              <p:cNvSpPr>
                <a:spLocks noChangeArrowheads="1"/>
              </p:cNvSpPr>
              <p:nvPr/>
            </p:nvSpPr>
            <p:spPr bwMode="auto">
              <a:xfrm>
                <a:off x="1973" y="1661"/>
                <a:ext cx="576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sz="4000"/>
                  <a:t>у</a:t>
                </a:r>
              </a:p>
            </p:txBody>
          </p:sp>
          <p:sp>
            <p:nvSpPr>
              <p:cNvPr id="17447" name="Rectangle 64"/>
              <p:cNvSpPr>
                <a:spLocks noChangeArrowheads="1"/>
              </p:cNvSpPr>
              <p:nvPr/>
            </p:nvSpPr>
            <p:spPr bwMode="auto">
              <a:xfrm>
                <a:off x="1973" y="2840"/>
                <a:ext cx="576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sz="4000"/>
                  <a:t>б</a:t>
                </a:r>
              </a:p>
            </p:txBody>
          </p:sp>
          <p:sp>
            <p:nvSpPr>
              <p:cNvPr id="17448" name="Rectangle 66"/>
              <p:cNvSpPr>
                <a:spLocks noChangeArrowheads="1"/>
              </p:cNvSpPr>
              <p:nvPr/>
            </p:nvSpPr>
            <p:spPr bwMode="auto">
              <a:xfrm>
                <a:off x="1973" y="3430"/>
                <a:ext cx="576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sz="4000"/>
                  <a:t>а</a:t>
                </a:r>
              </a:p>
            </p:txBody>
          </p:sp>
        </p:grpSp>
      </p:grpSp>
      <p:sp>
        <p:nvSpPr>
          <p:cNvPr id="17438" name="Rectangle 67"/>
          <p:cNvSpPr>
            <a:spLocks noChangeArrowheads="1"/>
          </p:cNvSpPr>
          <p:nvPr/>
        </p:nvSpPr>
        <p:spPr bwMode="auto">
          <a:xfrm>
            <a:off x="4067175" y="544512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й</a:t>
            </a:r>
          </a:p>
        </p:txBody>
      </p:sp>
      <p:sp>
        <p:nvSpPr>
          <p:cNvPr id="17439" name="Rectangle 68"/>
          <p:cNvSpPr>
            <a:spLocks noChangeArrowheads="1"/>
          </p:cNvSpPr>
          <p:nvPr/>
        </p:nvSpPr>
        <p:spPr bwMode="auto">
          <a:xfrm>
            <a:off x="5003800" y="544512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н</a:t>
            </a:r>
          </a:p>
        </p:txBody>
      </p:sp>
      <p:sp>
        <p:nvSpPr>
          <p:cNvPr id="17440" name="Rectangle 69"/>
          <p:cNvSpPr>
            <a:spLocks noChangeArrowheads="1"/>
          </p:cNvSpPr>
          <p:nvPr/>
        </p:nvSpPr>
        <p:spPr bwMode="auto">
          <a:xfrm>
            <a:off x="5940425" y="544512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и</a:t>
            </a:r>
          </a:p>
        </p:txBody>
      </p:sp>
      <p:sp>
        <p:nvSpPr>
          <p:cNvPr id="17441" name="Rectangle 70"/>
          <p:cNvSpPr>
            <a:spLocks noChangeArrowheads="1"/>
          </p:cNvSpPr>
          <p:nvPr/>
        </p:nvSpPr>
        <p:spPr bwMode="auto">
          <a:xfrm>
            <a:off x="6804025" y="544512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/>
              <a:t>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00042"/>
            <a:ext cx="8643998" cy="4525963"/>
          </a:xfrm>
        </p:spPr>
        <p:txBody>
          <a:bodyPr>
            <a:normAutofit fontScale="85000" lnSpcReduction="20000"/>
          </a:bodyPr>
          <a:lstStyle/>
          <a:p>
            <a:r>
              <a:rPr lang="ru-RU" b="1" u="sng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  </a:t>
            </a:r>
            <a:endParaRPr lang="ru-RU" b="1" u="sng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u="sng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u="sng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 коммуникативных  </a:t>
            </a:r>
            <a:r>
              <a:rPr lang="ru-RU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умений.</a:t>
            </a:r>
            <a:endParaRPr lang="ru-RU" b="1" dirty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Создать условия учащимся для  развития умений: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взаимодействовать без  конфликта;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слушать и слышать  друг друга;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выражать свои  мысли с задачами и условиями коммуникации;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аргументировать свои позиции.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Вступительное  слово  ведущего  педагога-психолога.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 – психолог: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Ребята,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 с  вами  сегодня  будем  решать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кроссворд,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которая  называется  «Дружба»,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 этого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сейчас создадим     группы  из  4-х  человек,  делиться  будем  по  фигурам,  которые  вы  получили.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Рекомендации: 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Ребят  нужно  рассадить за  рабочие  столы  также  по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фигурам,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 которых  написаны номера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группы (например,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красный круг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-группа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№1, зеленый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круг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группа №2).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Педагог-психолог: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Ребята,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молодцы,  теперь   придумайте   название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группы,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 на  листочке формата  А4  будем  вести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протокол  (протоколы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 каждой  группы  нужно  приготовить  заранее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Протокол.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Название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группы.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Напишите  имена  участников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Напишите  дату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Ребята,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перед  тем  как  начать  решать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кроссворд,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 попробуем  дать  понятие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слова  «дружба».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(Если  ребята  затрудняются, ведущая  может  помочь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Свои  предположения вы  пишите  в  протокол.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Например,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дружба – это…..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Протокол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186764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6691"/>
                <a:gridCol w="2046691"/>
                <a:gridCol w="2046691"/>
                <a:gridCol w="204669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 группы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 проведения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Имена  участников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Понятие  дружбы 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3"/>
          <p:cNvSpPr>
            <a:spLocks noChangeArrowheads="1"/>
          </p:cNvSpPr>
          <p:nvPr/>
        </p:nvSpPr>
        <p:spPr bwMode="auto">
          <a:xfrm>
            <a:off x="2195513" y="76517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75" name="Rectangle 25"/>
          <p:cNvSpPr>
            <a:spLocks noChangeArrowheads="1"/>
          </p:cNvSpPr>
          <p:nvPr/>
        </p:nvSpPr>
        <p:spPr bwMode="auto">
          <a:xfrm>
            <a:off x="4067175" y="76517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76" name="Rectangle 26"/>
          <p:cNvSpPr>
            <a:spLocks noChangeArrowheads="1"/>
          </p:cNvSpPr>
          <p:nvPr/>
        </p:nvSpPr>
        <p:spPr bwMode="auto">
          <a:xfrm>
            <a:off x="5003800" y="76517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77" name="Rectangle 27"/>
          <p:cNvSpPr>
            <a:spLocks noChangeArrowheads="1"/>
          </p:cNvSpPr>
          <p:nvPr/>
        </p:nvSpPr>
        <p:spPr bwMode="auto">
          <a:xfrm>
            <a:off x="1258888" y="76517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78" name="Rectangle 28"/>
          <p:cNvSpPr>
            <a:spLocks noChangeArrowheads="1"/>
          </p:cNvSpPr>
          <p:nvPr/>
        </p:nvSpPr>
        <p:spPr bwMode="auto">
          <a:xfrm>
            <a:off x="5940425" y="76517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79" name="Rectangle 29"/>
          <p:cNvSpPr>
            <a:spLocks noChangeArrowheads="1"/>
          </p:cNvSpPr>
          <p:nvPr/>
        </p:nvSpPr>
        <p:spPr bwMode="auto">
          <a:xfrm>
            <a:off x="6877050" y="76517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80" name="Rectangle 37"/>
          <p:cNvSpPr>
            <a:spLocks noChangeArrowheads="1"/>
          </p:cNvSpPr>
          <p:nvPr/>
        </p:nvSpPr>
        <p:spPr bwMode="auto">
          <a:xfrm>
            <a:off x="323850" y="170021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81" name="Rectangle 38"/>
          <p:cNvSpPr>
            <a:spLocks noChangeArrowheads="1"/>
          </p:cNvSpPr>
          <p:nvPr/>
        </p:nvSpPr>
        <p:spPr bwMode="auto">
          <a:xfrm>
            <a:off x="1258888" y="170021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82" name="Rectangle 39"/>
          <p:cNvSpPr>
            <a:spLocks noChangeArrowheads="1"/>
          </p:cNvSpPr>
          <p:nvPr/>
        </p:nvSpPr>
        <p:spPr bwMode="auto">
          <a:xfrm>
            <a:off x="2195513" y="170021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83" name="Rectangle 40"/>
          <p:cNvSpPr>
            <a:spLocks noChangeArrowheads="1"/>
          </p:cNvSpPr>
          <p:nvPr/>
        </p:nvSpPr>
        <p:spPr bwMode="auto">
          <a:xfrm>
            <a:off x="2195513" y="2636838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84" name="Rectangle 42"/>
          <p:cNvSpPr>
            <a:spLocks noChangeArrowheads="1"/>
          </p:cNvSpPr>
          <p:nvPr/>
        </p:nvSpPr>
        <p:spPr bwMode="auto">
          <a:xfrm>
            <a:off x="4067175" y="170021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85" name="Rectangle 44"/>
          <p:cNvSpPr>
            <a:spLocks noChangeArrowheads="1"/>
          </p:cNvSpPr>
          <p:nvPr/>
        </p:nvSpPr>
        <p:spPr bwMode="auto">
          <a:xfrm>
            <a:off x="4067175" y="2636838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86" name="Rectangle 45"/>
          <p:cNvSpPr>
            <a:spLocks noChangeArrowheads="1"/>
          </p:cNvSpPr>
          <p:nvPr/>
        </p:nvSpPr>
        <p:spPr bwMode="auto">
          <a:xfrm>
            <a:off x="5003800" y="2636838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87" name="Rectangle 46"/>
          <p:cNvSpPr>
            <a:spLocks noChangeArrowheads="1"/>
          </p:cNvSpPr>
          <p:nvPr/>
        </p:nvSpPr>
        <p:spPr bwMode="auto">
          <a:xfrm>
            <a:off x="5940425" y="2636838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88" name="Rectangle 47"/>
          <p:cNvSpPr>
            <a:spLocks noChangeArrowheads="1"/>
          </p:cNvSpPr>
          <p:nvPr/>
        </p:nvSpPr>
        <p:spPr bwMode="auto">
          <a:xfrm>
            <a:off x="6877050" y="2636838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89" name="Rectangle 48"/>
          <p:cNvSpPr>
            <a:spLocks noChangeArrowheads="1"/>
          </p:cNvSpPr>
          <p:nvPr/>
        </p:nvSpPr>
        <p:spPr bwMode="auto">
          <a:xfrm>
            <a:off x="7812088" y="2636838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90" name="Rectangle 49"/>
          <p:cNvSpPr>
            <a:spLocks noChangeArrowheads="1"/>
          </p:cNvSpPr>
          <p:nvPr/>
        </p:nvSpPr>
        <p:spPr bwMode="auto">
          <a:xfrm>
            <a:off x="2195513" y="35734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91" name="Rectangle 50"/>
          <p:cNvSpPr>
            <a:spLocks noChangeArrowheads="1"/>
          </p:cNvSpPr>
          <p:nvPr/>
        </p:nvSpPr>
        <p:spPr bwMode="auto">
          <a:xfrm>
            <a:off x="1258888" y="35734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92" name="Rectangle 51"/>
          <p:cNvSpPr>
            <a:spLocks noChangeArrowheads="1"/>
          </p:cNvSpPr>
          <p:nvPr/>
        </p:nvSpPr>
        <p:spPr bwMode="auto">
          <a:xfrm>
            <a:off x="323850" y="35734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93" name="Rectangle 57"/>
          <p:cNvSpPr>
            <a:spLocks noChangeArrowheads="1"/>
          </p:cNvSpPr>
          <p:nvPr/>
        </p:nvSpPr>
        <p:spPr bwMode="auto">
          <a:xfrm>
            <a:off x="4067175" y="35734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94" name="Rectangle 58"/>
          <p:cNvSpPr>
            <a:spLocks noChangeArrowheads="1"/>
          </p:cNvSpPr>
          <p:nvPr/>
        </p:nvSpPr>
        <p:spPr bwMode="auto">
          <a:xfrm>
            <a:off x="5003800" y="35734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95" name="Rectangle 59"/>
          <p:cNvSpPr>
            <a:spLocks noChangeArrowheads="1"/>
          </p:cNvSpPr>
          <p:nvPr/>
        </p:nvSpPr>
        <p:spPr bwMode="auto">
          <a:xfrm>
            <a:off x="5940425" y="35734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96" name="Rectangle 60"/>
          <p:cNvSpPr>
            <a:spLocks noChangeArrowheads="1"/>
          </p:cNvSpPr>
          <p:nvPr/>
        </p:nvSpPr>
        <p:spPr bwMode="auto">
          <a:xfrm>
            <a:off x="6877050" y="3573463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97" name="Rectangle 61"/>
          <p:cNvSpPr>
            <a:spLocks noChangeArrowheads="1"/>
          </p:cNvSpPr>
          <p:nvPr/>
        </p:nvSpPr>
        <p:spPr bwMode="auto">
          <a:xfrm>
            <a:off x="323850" y="4508500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98" name="Rectangle 62"/>
          <p:cNvSpPr>
            <a:spLocks noChangeArrowheads="1"/>
          </p:cNvSpPr>
          <p:nvPr/>
        </p:nvSpPr>
        <p:spPr bwMode="auto">
          <a:xfrm>
            <a:off x="1258888" y="4508500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099" name="Rectangle 63"/>
          <p:cNvSpPr>
            <a:spLocks noChangeArrowheads="1"/>
          </p:cNvSpPr>
          <p:nvPr/>
        </p:nvSpPr>
        <p:spPr bwMode="auto">
          <a:xfrm>
            <a:off x="2195513" y="4508500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100" name="Rectangle 65"/>
          <p:cNvSpPr>
            <a:spLocks noChangeArrowheads="1"/>
          </p:cNvSpPr>
          <p:nvPr/>
        </p:nvSpPr>
        <p:spPr bwMode="auto">
          <a:xfrm>
            <a:off x="2195513" y="544512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grpSp>
        <p:nvGrpSpPr>
          <p:cNvPr id="2" name="Group 74"/>
          <p:cNvGrpSpPr>
            <a:grpSpLocks/>
          </p:cNvGrpSpPr>
          <p:nvPr/>
        </p:nvGrpSpPr>
        <p:grpSpPr bwMode="auto">
          <a:xfrm>
            <a:off x="3143240" y="785794"/>
            <a:ext cx="914400" cy="5594350"/>
            <a:chOff x="1973" y="482"/>
            <a:chExt cx="576" cy="3524"/>
          </a:xfrm>
        </p:grpSpPr>
        <p:sp>
          <p:nvSpPr>
            <p:cNvPr id="3106" name="Rectangle 52"/>
            <p:cNvSpPr>
              <a:spLocks noChangeArrowheads="1"/>
            </p:cNvSpPr>
            <p:nvPr/>
          </p:nvSpPr>
          <p:spPr bwMode="auto">
            <a:xfrm>
              <a:off x="1973" y="2251"/>
              <a:ext cx="576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4000"/>
                <a:t>ж</a:t>
              </a:r>
            </a:p>
          </p:txBody>
        </p:sp>
        <p:grpSp>
          <p:nvGrpSpPr>
            <p:cNvPr id="3" name="Group 72"/>
            <p:cNvGrpSpPr>
              <a:grpSpLocks/>
            </p:cNvGrpSpPr>
            <p:nvPr/>
          </p:nvGrpSpPr>
          <p:grpSpPr bwMode="auto">
            <a:xfrm>
              <a:off x="1973" y="482"/>
              <a:ext cx="576" cy="3524"/>
              <a:chOff x="1973" y="482"/>
              <a:chExt cx="576" cy="3524"/>
            </a:xfrm>
          </p:grpSpPr>
          <p:sp>
            <p:nvSpPr>
              <p:cNvPr id="3108" name="Rectangle 24"/>
              <p:cNvSpPr>
                <a:spLocks noChangeArrowheads="1"/>
              </p:cNvSpPr>
              <p:nvPr/>
            </p:nvSpPr>
            <p:spPr bwMode="auto">
              <a:xfrm>
                <a:off x="1973" y="482"/>
                <a:ext cx="576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sz="4000"/>
                  <a:t>д</a:t>
                </a:r>
              </a:p>
            </p:txBody>
          </p:sp>
          <p:sp>
            <p:nvSpPr>
              <p:cNvPr id="3109" name="Rectangle 41"/>
              <p:cNvSpPr>
                <a:spLocks noChangeArrowheads="1"/>
              </p:cNvSpPr>
              <p:nvPr/>
            </p:nvSpPr>
            <p:spPr bwMode="auto">
              <a:xfrm>
                <a:off x="1973" y="1071"/>
                <a:ext cx="576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sz="4000"/>
                  <a:t>р</a:t>
                </a:r>
              </a:p>
            </p:txBody>
          </p:sp>
          <p:sp>
            <p:nvSpPr>
              <p:cNvPr id="3110" name="Rectangle 43"/>
              <p:cNvSpPr>
                <a:spLocks noChangeArrowheads="1"/>
              </p:cNvSpPr>
              <p:nvPr/>
            </p:nvSpPr>
            <p:spPr bwMode="auto">
              <a:xfrm>
                <a:off x="1973" y="1661"/>
                <a:ext cx="576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sz="4000"/>
                  <a:t>у</a:t>
                </a:r>
              </a:p>
            </p:txBody>
          </p:sp>
          <p:sp>
            <p:nvSpPr>
              <p:cNvPr id="3111" name="Rectangle 64"/>
              <p:cNvSpPr>
                <a:spLocks noChangeArrowheads="1"/>
              </p:cNvSpPr>
              <p:nvPr/>
            </p:nvSpPr>
            <p:spPr bwMode="auto">
              <a:xfrm>
                <a:off x="1973" y="2840"/>
                <a:ext cx="576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sz="4000"/>
                  <a:t>б</a:t>
                </a:r>
              </a:p>
            </p:txBody>
          </p:sp>
          <p:sp>
            <p:nvSpPr>
              <p:cNvPr id="3112" name="Rectangle 66"/>
              <p:cNvSpPr>
                <a:spLocks noChangeArrowheads="1"/>
              </p:cNvSpPr>
              <p:nvPr/>
            </p:nvSpPr>
            <p:spPr bwMode="auto">
              <a:xfrm>
                <a:off x="1973" y="3430"/>
                <a:ext cx="576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sz="4000"/>
                  <a:t>а</a:t>
                </a:r>
              </a:p>
            </p:txBody>
          </p:sp>
        </p:grpSp>
      </p:grpSp>
      <p:sp>
        <p:nvSpPr>
          <p:cNvPr id="3102" name="Rectangle 67"/>
          <p:cNvSpPr>
            <a:spLocks noChangeArrowheads="1"/>
          </p:cNvSpPr>
          <p:nvPr/>
        </p:nvSpPr>
        <p:spPr bwMode="auto">
          <a:xfrm>
            <a:off x="4067175" y="544512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103" name="Rectangle 68"/>
          <p:cNvSpPr>
            <a:spLocks noChangeArrowheads="1"/>
          </p:cNvSpPr>
          <p:nvPr/>
        </p:nvSpPr>
        <p:spPr bwMode="auto">
          <a:xfrm>
            <a:off x="5003800" y="544512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104" name="Rectangle 69"/>
          <p:cNvSpPr>
            <a:spLocks noChangeArrowheads="1"/>
          </p:cNvSpPr>
          <p:nvPr/>
        </p:nvSpPr>
        <p:spPr bwMode="auto">
          <a:xfrm>
            <a:off x="5940425" y="544512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  <p:sp>
        <p:nvSpPr>
          <p:cNvPr id="3105" name="Rectangle 70"/>
          <p:cNvSpPr>
            <a:spLocks noChangeArrowheads="1"/>
          </p:cNvSpPr>
          <p:nvPr/>
        </p:nvSpPr>
        <p:spPr bwMode="auto">
          <a:xfrm>
            <a:off x="6804025" y="544512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00042"/>
            <a:ext cx="8229600" cy="478634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Педагог- психолог: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Молодцы,  ребята,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 вас  все  хорошо  получается, теперь  мы  с  вами  дружно  будем  решать кроссворд.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Посмотрите  внимательно, с обратной  стороны  листа  вы  видите  схему, следите  за  вопросами  и  ответы  пишите в пустых  клетках по  горизонтали, заполняя каждую  пустую  клетку.   (Проверить  протоколы, если  нужно то  помочь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 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Рекомендации: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 7-го  слайда  запускать  презентацию для  учащихся, после  12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го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слайда  презентацию  остановить  и  включить  классическую  музыку.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Педагог-психолог читает  каждый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вопрос,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 ребятам  дается  5  минут   для  решения каждой  задачи.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4" name="AutoShape 16"/>
          <p:cNvSpPr>
            <a:spLocks noChangeArrowheads="1"/>
          </p:cNvSpPr>
          <p:nvPr/>
        </p:nvSpPr>
        <p:spPr bwMode="auto">
          <a:xfrm>
            <a:off x="936625" y="2781300"/>
            <a:ext cx="6840538" cy="360045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/>
              <a:t>1.Хозяин лесной </a:t>
            </a:r>
          </a:p>
          <a:p>
            <a:pPr algn="ctr"/>
            <a:r>
              <a:rPr lang="ru-RU" sz="2800"/>
              <a:t>Просыпается весной,</a:t>
            </a:r>
          </a:p>
          <a:p>
            <a:pPr algn="ctr"/>
            <a:r>
              <a:rPr lang="ru-RU" sz="2800"/>
              <a:t>А зимой под вьюжный вой</a:t>
            </a:r>
          </a:p>
          <a:p>
            <a:pPr algn="ctr"/>
            <a:r>
              <a:rPr lang="ru-RU" sz="2800"/>
              <a:t>Спит в избушке ледяной.</a:t>
            </a:r>
          </a:p>
        </p:txBody>
      </p:sp>
      <p:sp>
        <p:nvSpPr>
          <p:cNvPr id="7185" name="Oval 17"/>
          <p:cNvSpPr>
            <a:spLocks noChangeArrowheads="1"/>
          </p:cNvSpPr>
          <p:nvPr/>
        </p:nvSpPr>
        <p:spPr bwMode="auto">
          <a:xfrm>
            <a:off x="250825" y="1557338"/>
            <a:ext cx="577850" cy="7905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dirty="0"/>
              <a:t>1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Отгадай загадку и реши кроссворд  </a:t>
            </a:r>
            <a:endParaRPr lang="ru-RU" b="1" dirty="0">
              <a:solidFill>
                <a:schemeClr val="accent4">
                  <a:lumMod val="1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4"/>
                  </p:tgtEl>
                </p:cond>
              </p:nextCondLst>
            </p:seq>
          </p:childTnLst>
        </p:cTn>
      </p:par>
    </p:tnLst>
    <p:bldLst>
      <p:bldP spid="7184" grpId="0" animBg="1"/>
      <p:bldP spid="718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" name="AutoShape 10"/>
          <p:cNvSpPr>
            <a:spLocks noChangeArrowheads="1"/>
          </p:cNvSpPr>
          <p:nvPr/>
        </p:nvSpPr>
        <p:spPr bwMode="auto">
          <a:xfrm>
            <a:off x="827088" y="3213100"/>
            <a:ext cx="6623050" cy="2447925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/>
              <a:t>2.Одной ручкой всех встречает,</a:t>
            </a:r>
          </a:p>
          <a:p>
            <a:pPr algn="ctr"/>
            <a:r>
              <a:rPr lang="ru-RU" sz="3200"/>
              <a:t>А другой провожает.</a:t>
            </a:r>
          </a:p>
        </p:txBody>
      </p:sp>
      <p:sp>
        <p:nvSpPr>
          <p:cNvPr id="9227" name="Oval 11"/>
          <p:cNvSpPr>
            <a:spLocks noChangeArrowheads="1"/>
          </p:cNvSpPr>
          <p:nvPr/>
        </p:nvSpPr>
        <p:spPr bwMode="auto">
          <a:xfrm>
            <a:off x="1116013" y="1484313"/>
            <a:ext cx="434975" cy="7207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2</a:t>
            </a:r>
            <a:endParaRPr lang="ru-RU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2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6"/>
                  </p:tgtEl>
                </p:cond>
              </p:nextCondLst>
            </p:seq>
          </p:childTnLst>
        </p:cTn>
      </p:par>
    </p:tnLst>
    <p:bldLst>
      <p:bldP spid="9226" grpId="0" animBg="1"/>
      <p:bldP spid="9226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498</Words>
  <Application>Microsoft Office PowerPoint</Application>
  <PresentationFormat>Экран (4:3)</PresentationFormat>
  <Paragraphs>112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Занятие  для  учащихся    начальной  школы </vt:lpstr>
      <vt:lpstr>Слайд 2</vt:lpstr>
      <vt:lpstr>  Вступительное  слово  ведущего  педагога-психолога. </vt:lpstr>
      <vt:lpstr>Протокол. </vt:lpstr>
      <vt:lpstr>Протокол    </vt:lpstr>
      <vt:lpstr>Слайд 6</vt:lpstr>
      <vt:lpstr>Слайд 7</vt:lpstr>
      <vt:lpstr>Отгадай загадку и реши кроссворд 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  час  для  начальной  школы </dc:title>
  <cp:lastModifiedBy>user</cp:lastModifiedBy>
  <cp:revision>17</cp:revision>
  <dcterms:modified xsi:type="dcterms:W3CDTF">2013-10-12T04:46:40Z</dcterms:modified>
</cp:coreProperties>
</file>